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5" r:id="rId1"/>
  </p:sldMasterIdLst>
  <p:notesMasterIdLst>
    <p:notesMasterId r:id="rId21"/>
  </p:notesMasterIdLst>
  <p:handoutMasterIdLst>
    <p:handoutMasterId r:id="rId22"/>
  </p:handoutMasterIdLst>
  <p:sldIdLst>
    <p:sldId id="256" r:id="rId2"/>
    <p:sldId id="339" r:id="rId3"/>
    <p:sldId id="338" r:id="rId4"/>
    <p:sldId id="340" r:id="rId5"/>
    <p:sldId id="342" r:id="rId6"/>
    <p:sldId id="341" r:id="rId7"/>
    <p:sldId id="344" r:id="rId8"/>
    <p:sldId id="343" r:id="rId9"/>
    <p:sldId id="349" r:id="rId10"/>
    <p:sldId id="350" r:id="rId11"/>
    <p:sldId id="348" r:id="rId12"/>
    <p:sldId id="345" r:id="rId13"/>
    <p:sldId id="293" r:id="rId14"/>
    <p:sldId id="346" r:id="rId15"/>
    <p:sldId id="347" r:id="rId16"/>
    <p:sldId id="266" r:id="rId17"/>
    <p:sldId id="337" r:id="rId18"/>
    <p:sldId id="352" r:id="rId19"/>
    <p:sldId id="353" r:id="rId20"/>
  </p:sldIdLst>
  <p:sldSz cx="12192000" cy="6858000"/>
  <p:notesSz cx="6858000" cy="9144000"/>
  <p:embeddedFontLst>
    <p:embeddedFont>
      <p:font typeface="Baloo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scadia Code" panose="020B0609020000020004" pitchFamily="49" charset="0"/>
      <p:regular r:id="rId28"/>
      <p:bold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Source Sans Pro" panose="020B050303040302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1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6161"/>
    <a:srgbClr val="FFE4C9"/>
    <a:srgbClr val="FFD9B3"/>
    <a:srgbClr val="D3EBED"/>
    <a:srgbClr val="FFFF99"/>
    <a:srgbClr val="8D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7" autoAdjust="0"/>
    <p:restoredTop sz="94595" autoAdjust="0"/>
  </p:normalViewPr>
  <p:slideViewPr>
    <p:cSldViewPr snapToGrid="0">
      <p:cViewPr varScale="1">
        <p:scale>
          <a:sx n="70" d="100"/>
          <a:sy n="70" d="100"/>
        </p:scale>
        <p:origin x="76" y="4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060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5T10:25:11.340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8B74EB-F3CA-4BBF-B306-ECD8738C8C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B5248-A5DE-47AA-B28A-7AD838794F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8794-278F-45FF-96BC-AAFA7573FC36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45505-2764-473F-BFA3-C1D1CA653E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D939D-8365-482F-929D-F06EFD834C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773D-C1A2-44A2-B033-ECCDB34E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30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0BF7C614-78A9-446D-B9F7-2D50C800FB86}" type="datetimeFigureOut">
              <a:rPr lang="en-US"/>
              <a:pPr>
                <a:defRPr/>
              </a:pPr>
              <a:t>1/14/2021</a:t>
            </a:fld>
            <a:endParaRPr lang="en-US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57CC3DF-E2CC-422C-8055-9DB62C78D0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2856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707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0501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6704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6755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934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094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9077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730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8813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 userDrawn="1"/>
        </p:nvSpPr>
        <p:spPr bwMode="auto">
          <a:xfrm>
            <a:off x="914400" y="6400800"/>
            <a:ext cx="109728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s-MX" sz="900" i="0" dirty="0">
                <a:cs typeface="Arial" charset="0"/>
              </a:rPr>
              <a:t>M</a:t>
            </a:r>
            <a:r>
              <a:rPr lang="en-US" sz="900" i="0" dirty="0" err="1">
                <a:cs typeface="Arial" charset="0"/>
              </a:rPr>
              <a:t>ódulo</a:t>
            </a:r>
            <a:r>
              <a:rPr lang="en-US" sz="900" i="0" dirty="0">
                <a:cs typeface="Arial" charset="0"/>
              </a:rPr>
              <a:t> 0 - </a:t>
            </a:r>
            <a:r>
              <a:rPr lang="en-US" sz="900" i="0" dirty="0" err="1">
                <a:cs typeface="Arial" charset="0"/>
              </a:rPr>
              <a:t>Métodos</a:t>
            </a:r>
            <a:endParaRPr lang="en-US" sz="900" i="0" dirty="0">
              <a:cs typeface="Arial" charset="0"/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95351" y="291465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3767" y="460375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picture containing toy, cake, red, sitting&#10;&#10;Description automatically generated">
            <a:extLst>
              <a:ext uri="{FF2B5EF4-FFF2-40B4-BE49-F238E27FC236}">
                <a16:creationId xmlns:a16="http://schemas.microsoft.com/office/drawing/2014/main" id="{E94087C4-9820-4454-82D2-95BDDB5AA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1"/>
          <a:stretch/>
        </p:blipFill>
        <p:spPr>
          <a:xfrm>
            <a:off x="2586004" y="501651"/>
            <a:ext cx="6981893" cy="234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5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18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8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39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57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68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/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59368" y="6580188"/>
            <a:ext cx="11332633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 userDrawn="1"/>
        </p:nvSpPr>
        <p:spPr bwMode="auto">
          <a:xfrm>
            <a:off x="914400" y="6400800"/>
            <a:ext cx="109728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s-MX" sz="900" i="0">
                <a:cs typeface="Arial" charset="0"/>
              </a:rPr>
              <a:t>Módulo 0 </a:t>
            </a:r>
            <a:r>
              <a:rPr lang="es-MX" sz="900" i="0" dirty="0">
                <a:cs typeface="Arial" charset="0"/>
              </a:rPr>
              <a:t>- Métodos</a:t>
            </a:r>
            <a:endParaRPr lang="en-US" sz="900" i="0" dirty="0"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9616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MX" altLang="en-US" dirty="0"/>
              <a:t>Módulo 0</a:t>
            </a:r>
            <a:br>
              <a:rPr lang="es-MX" altLang="en-US" dirty="0"/>
            </a:br>
            <a:r>
              <a:rPr lang="es-MX" altLang="en-US" dirty="0"/>
              <a:t>Métodos y subrutinas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Invocar</a:t>
            </a:r>
            <a:r>
              <a:rPr lang="en-US" altLang="en-US" dirty="0"/>
              <a:t> un </a:t>
            </a:r>
            <a:r>
              <a:rPr lang="en-US" altLang="en-US" dirty="0" err="1"/>
              <a:t>método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09600" y="1199557"/>
            <a:ext cx="8532074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doubleTest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PI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doubleTest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strDouble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"%.2f"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d1);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strDouble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d1 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//no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afecta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a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doubleTest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7A385-B240-4F97-98BA-280BA4FA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264485"/>
            <a:ext cx="10972800" cy="205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2400" dirty="0"/>
              <a:t>Al invocar el método </a:t>
            </a:r>
            <a:r>
              <a:rPr lang="es-MX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printFormattedDouble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MX" sz="2400" dirty="0">
                <a:latin typeface="Cascadia Code" panose="00000509000000000000" pitchFamily="49" charset="0"/>
              </a:rPr>
              <a:t>,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 </a:t>
            </a:r>
            <a:r>
              <a:rPr lang="es-MX" sz="2400" dirty="0"/>
              <a:t>el contenido de la variable </a:t>
            </a:r>
            <a:r>
              <a:rPr lang="es-MX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doubleTest</a:t>
            </a:r>
            <a:r>
              <a:rPr lang="es-MX" sz="2400" dirty="0"/>
              <a:t> es copiado a 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d1</a:t>
            </a:r>
            <a:r>
              <a:rPr lang="es-MX" sz="2400" dirty="0"/>
              <a:t>. </a:t>
            </a:r>
          </a:p>
          <a:p>
            <a:r>
              <a:rPr lang="es-MX" sz="2400" dirty="0"/>
              <a:t>¡Pero son variables distintas! </a:t>
            </a:r>
          </a:p>
          <a:p>
            <a:endParaRPr lang="es-MX" sz="2400" dirty="0"/>
          </a:p>
          <a:p>
            <a:r>
              <a:rPr lang="es-MX" sz="2400" dirty="0"/>
              <a:t>Si </a:t>
            </a:r>
            <a:r>
              <a:rPr lang="es-MX" sz="2400" dirty="0">
                <a:solidFill>
                  <a:srgbClr val="F96161"/>
                </a:solidFill>
              </a:rPr>
              <a:t>d1</a:t>
            </a:r>
            <a:r>
              <a:rPr lang="es-MX" sz="2400" dirty="0"/>
              <a:t> es modificada, </a:t>
            </a:r>
            <a:r>
              <a:rPr lang="es-MX" sz="2400" dirty="0" err="1">
                <a:solidFill>
                  <a:srgbClr val="F96161"/>
                </a:solidFill>
              </a:rPr>
              <a:t>doubleTest</a:t>
            </a:r>
            <a:r>
              <a:rPr lang="es-MX" sz="2400" dirty="0"/>
              <a:t> NO es afectada.</a:t>
            </a:r>
          </a:p>
        </p:txBody>
      </p:sp>
      <p:pic>
        <p:nvPicPr>
          <p:cNvPr id="10" name="Graphic 9" descr="Line arrow Straight">
            <a:extLst>
              <a:ext uri="{FF2B5EF4-FFF2-40B4-BE49-F238E27FC236}">
                <a16:creationId xmlns:a16="http://schemas.microsoft.com/office/drawing/2014/main" id="{AF4B0CAA-16FE-4400-8B34-27F157E36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388926">
            <a:off x="6296296" y="2064755"/>
            <a:ext cx="947357" cy="52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18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con valor de </a:t>
            </a:r>
            <a:r>
              <a:rPr lang="en-US" altLang="en-US" dirty="0" err="1"/>
              <a:t>retorno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58174"/>
            <a:ext cx="10972800" cy="159670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Todos</a:t>
            </a:r>
            <a:r>
              <a:rPr lang="en-US" altLang="en-US" dirty="0"/>
              <a:t> los </a:t>
            </a:r>
            <a:r>
              <a:rPr lang="en-US" altLang="en-US" dirty="0" err="1"/>
              <a:t>caminos</a:t>
            </a:r>
            <a:r>
              <a:rPr lang="en-US" altLang="en-US" dirty="0"/>
              <a:t> de </a:t>
            </a:r>
            <a:r>
              <a:rPr lang="en-US" altLang="en-US" dirty="0" err="1"/>
              <a:t>estos</a:t>
            </a:r>
            <a:r>
              <a:rPr lang="en-US" altLang="en-US" dirty="0"/>
              <a:t> </a:t>
            </a:r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dirty="0" err="1"/>
              <a:t>deben</a:t>
            </a:r>
            <a:r>
              <a:rPr lang="en-US" altLang="en-US" dirty="0"/>
              <a:t> </a:t>
            </a:r>
            <a:r>
              <a:rPr lang="en-US" altLang="en-US" dirty="0" err="1"/>
              <a:t>terminar</a:t>
            </a:r>
            <a:r>
              <a:rPr lang="en-US" altLang="en-US" dirty="0"/>
              <a:t> con la </a:t>
            </a:r>
            <a:r>
              <a:rPr lang="en-US" altLang="en-US" dirty="0" err="1"/>
              <a:t>instrucción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96161"/>
                </a:solidFill>
                <a:latin typeface="Cascadia Code" panose="00000509000000000000" pitchFamily="49" charset="0"/>
              </a:rPr>
              <a:t>return</a:t>
            </a:r>
            <a:r>
              <a:rPr lang="en-US" altLang="en-US" dirty="0"/>
              <a:t>, </a:t>
            </a:r>
            <a:r>
              <a:rPr lang="en-US" altLang="en-US" dirty="0" err="1"/>
              <a:t>en</a:t>
            </a:r>
            <a:r>
              <a:rPr lang="en-US" altLang="en-US" dirty="0"/>
              <a:t> </a:t>
            </a:r>
            <a:r>
              <a:rPr lang="en-US" altLang="en-US" dirty="0" err="1"/>
              <a:t>donde</a:t>
            </a:r>
            <a:r>
              <a:rPr lang="en-US" altLang="en-US" dirty="0"/>
              <a:t> se </a:t>
            </a:r>
            <a:r>
              <a:rPr lang="en-US" altLang="en-US" dirty="0" err="1"/>
              <a:t>regresará</a:t>
            </a:r>
            <a:r>
              <a:rPr lang="en-US" altLang="en-US" dirty="0"/>
              <a:t> el </a:t>
            </a:r>
            <a:r>
              <a:rPr lang="en-US" altLang="en-US" dirty="0" err="1"/>
              <a:t>contenido</a:t>
            </a:r>
            <a:r>
              <a:rPr lang="en-US" altLang="en-US" dirty="0"/>
              <a:t> de </a:t>
            </a:r>
            <a:r>
              <a:rPr lang="en-US" altLang="en-US" dirty="0" err="1"/>
              <a:t>alguna</a:t>
            </a:r>
            <a:r>
              <a:rPr lang="en-US" altLang="en-US" dirty="0"/>
              <a:t> variable.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73609" y="2923448"/>
            <a:ext cx="8582099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addOne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num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concatenateTwoStrings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s1 + s2;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071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con valor de </a:t>
            </a:r>
            <a:r>
              <a:rPr lang="en-US" altLang="en-US" dirty="0" err="1"/>
              <a:t>retorno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595640" y="1310064"/>
            <a:ext cx="8582099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checkValidYear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(year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year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9999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71399-F440-46DB-AFE0-9A99EEC2A557}"/>
              </a:ext>
            </a:extLst>
          </p:cNvPr>
          <p:cNvSpPr/>
          <p:nvPr/>
        </p:nvSpPr>
        <p:spPr>
          <a:xfrm>
            <a:off x="595639" y="3956040"/>
            <a:ext cx="8582099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checkValidYear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(year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year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9999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061AE-A831-44A2-880B-34414E28FA95}"/>
              </a:ext>
            </a:extLst>
          </p:cNvPr>
          <p:cNvSpPr txBox="1"/>
          <p:nvPr/>
        </p:nvSpPr>
        <p:spPr>
          <a:xfrm>
            <a:off x="1981199" y="2910724"/>
            <a:ext cx="8138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96161"/>
                </a:solidFill>
                <a:latin typeface="+mn-lt"/>
              </a:rPr>
              <a:t>¡Error de </a:t>
            </a:r>
            <a:r>
              <a:rPr lang="en-US" sz="2000" dirty="0" err="1">
                <a:solidFill>
                  <a:srgbClr val="F96161"/>
                </a:solidFill>
                <a:latin typeface="+mn-lt"/>
              </a:rPr>
              <a:t>sintaxis</a:t>
            </a:r>
            <a:r>
              <a:rPr lang="en-US" sz="2000" dirty="0">
                <a:solidFill>
                  <a:srgbClr val="F96161"/>
                </a:solidFill>
                <a:latin typeface="+mn-lt"/>
              </a:rPr>
              <a:t>! </a:t>
            </a:r>
          </a:p>
          <a:p>
            <a:pPr algn="ctr"/>
            <a:r>
              <a:rPr lang="en-US" sz="2000" dirty="0">
                <a:solidFill>
                  <a:srgbClr val="F96161"/>
                </a:solidFill>
                <a:latin typeface="+mn-lt"/>
              </a:rPr>
              <a:t>Si la </a:t>
            </a:r>
            <a:r>
              <a:rPr lang="en-US" sz="2000" dirty="0" err="1">
                <a:solidFill>
                  <a:srgbClr val="F96161"/>
                </a:solidFill>
                <a:latin typeface="+mn-lt"/>
              </a:rPr>
              <a:t>condici</a:t>
            </a:r>
            <a:r>
              <a:rPr lang="es-MX" sz="2000" dirty="0" err="1">
                <a:solidFill>
                  <a:srgbClr val="F96161"/>
                </a:solidFill>
                <a:latin typeface="+mn-lt"/>
              </a:rPr>
              <a:t>ón</a:t>
            </a:r>
            <a:r>
              <a:rPr lang="es-MX" sz="2000" dirty="0">
                <a:solidFill>
                  <a:srgbClr val="F96161"/>
                </a:solidFill>
                <a:latin typeface="+mn-lt"/>
              </a:rPr>
              <a:t> </a:t>
            </a:r>
            <a:r>
              <a:rPr lang="es-MX" sz="2000" dirty="0" err="1">
                <a:solidFill>
                  <a:srgbClr val="F96161"/>
                </a:solidFill>
                <a:latin typeface="+mn-lt"/>
              </a:rPr>
              <a:t>boleana</a:t>
            </a:r>
            <a:r>
              <a:rPr lang="es-MX" sz="2000" dirty="0">
                <a:solidFill>
                  <a:srgbClr val="F96161"/>
                </a:solidFill>
                <a:latin typeface="+mn-lt"/>
              </a:rPr>
              <a:t> no se cumple, el método no tiene un </a:t>
            </a:r>
            <a:r>
              <a:rPr lang="es-MX" sz="2000" dirty="0" err="1">
                <a:solidFill>
                  <a:srgbClr val="F96161"/>
                </a:solidFill>
                <a:latin typeface="+mn-lt"/>
              </a:rPr>
              <a:t>return</a:t>
            </a:r>
            <a:r>
              <a:rPr lang="es-MX" sz="2000" dirty="0">
                <a:solidFill>
                  <a:srgbClr val="F96161"/>
                </a:solidFill>
                <a:latin typeface="+mn-lt"/>
              </a:rPr>
              <a:t>! </a:t>
            </a:r>
          </a:p>
        </p:txBody>
      </p:sp>
      <p:pic>
        <p:nvPicPr>
          <p:cNvPr id="6" name="Graphic 5" descr="No sign">
            <a:extLst>
              <a:ext uri="{FF2B5EF4-FFF2-40B4-BE49-F238E27FC236}">
                <a16:creationId xmlns:a16="http://schemas.microsoft.com/office/drawing/2014/main" id="{1EAA2A11-81E4-4A81-978B-453D562F0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4677" y="1015666"/>
            <a:ext cx="2066124" cy="2066124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2CCC1151-DC6E-4C59-B55B-2183ABF8E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7842" y="3956040"/>
            <a:ext cx="1772958" cy="17729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709A81-CF8E-46C2-9840-298C6B1E4074}"/>
              </a:ext>
            </a:extLst>
          </p:cNvPr>
          <p:cNvSpPr txBox="1"/>
          <p:nvPr/>
        </p:nvSpPr>
        <p:spPr>
          <a:xfrm>
            <a:off x="1981199" y="5987365"/>
            <a:ext cx="8138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96161"/>
                </a:solidFill>
                <a:latin typeface="+mn-lt"/>
              </a:rPr>
              <a:t>Todos los caminos cuentan con una salida adecuada.</a:t>
            </a:r>
            <a:endParaRPr lang="en-US" sz="2000" dirty="0">
              <a:solidFill>
                <a:srgbClr val="F9616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237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b="1" dirty="0">
                <a:latin typeface="Cascadia Code" panose="00000509000000000000" pitchFamily="49" charset="0"/>
              </a:rPr>
              <a:t>void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66019"/>
            <a:ext cx="10972800" cy="26032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dirty="0"/>
              <a:t>Estos métodos no tienen un valor de retorno.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Se </a:t>
            </a:r>
            <a:r>
              <a:rPr lang="en-US" altLang="en-US" dirty="0" err="1"/>
              <a:t>especifica</a:t>
            </a:r>
            <a:r>
              <a:rPr lang="en-US" altLang="en-US" dirty="0"/>
              <a:t> a </a:t>
            </a:r>
            <a:r>
              <a:rPr lang="en-US" altLang="en-US" dirty="0" err="1"/>
              <a:t>través</a:t>
            </a:r>
            <a:r>
              <a:rPr lang="en-US" altLang="en-US" dirty="0"/>
              <a:t> de la palabra </a:t>
            </a:r>
            <a:r>
              <a:rPr lang="en-US" altLang="en-US" sz="3200" b="1" dirty="0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</a:p>
          <a:p>
            <a:pPr indent="-285750" eaLnBrk="1" hangingPunct="1">
              <a:lnSpc>
                <a:spcPct val="90000"/>
              </a:lnSpc>
            </a:pPr>
            <a:r>
              <a:rPr lang="en-US" altLang="en-US" dirty="0"/>
              <a:t>La </a:t>
            </a:r>
            <a:r>
              <a:rPr lang="en-US" altLang="en-US" dirty="0" err="1"/>
              <a:t>instrucción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96161"/>
                </a:solidFill>
                <a:latin typeface="Cascadia Code" panose="00000509000000000000" pitchFamily="49" charset="0"/>
              </a:rPr>
              <a:t>return </a:t>
            </a:r>
            <a:r>
              <a:rPr lang="en-US" altLang="en-US" dirty="0"/>
              <a:t>es </a:t>
            </a:r>
            <a:r>
              <a:rPr lang="en-US" altLang="en-US" dirty="0" err="1"/>
              <a:t>opcional</a:t>
            </a:r>
            <a:r>
              <a:rPr lang="en-US" altLang="en-US" dirty="0"/>
              <a:t>, </a:t>
            </a:r>
            <a:r>
              <a:rPr lang="en-US" altLang="en-US" dirty="0" err="1"/>
              <a:t>pero</a:t>
            </a:r>
            <a:r>
              <a:rPr lang="en-US" altLang="en-US" dirty="0"/>
              <a:t> se </a:t>
            </a:r>
            <a:r>
              <a:rPr lang="en-US" altLang="en-US" dirty="0" err="1"/>
              <a:t>puede</a:t>
            </a:r>
            <a:r>
              <a:rPr lang="en-US" altLang="en-US" dirty="0"/>
              <a:t> </a:t>
            </a:r>
            <a:r>
              <a:rPr lang="en-US" altLang="en-US" dirty="0" err="1"/>
              <a:t>utilizar</a:t>
            </a:r>
            <a:r>
              <a:rPr lang="en-US" altLang="en-US" dirty="0"/>
              <a:t> para </a:t>
            </a:r>
            <a:r>
              <a:rPr lang="en-US" altLang="en-US" dirty="0" err="1"/>
              <a:t>terminar</a:t>
            </a:r>
            <a:r>
              <a:rPr lang="en-US" altLang="en-US" dirty="0"/>
              <a:t> </a:t>
            </a:r>
            <a:r>
              <a:rPr lang="en-US" altLang="en-US" dirty="0" err="1"/>
              <a:t>anticipadamente</a:t>
            </a:r>
            <a:r>
              <a:rPr lang="en-US" altLang="en-US" dirty="0"/>
              <a:t> un </a:t>
            </a:r>
            <a:r>
              <a:rPr lang="en-US" altLang="en-US" dirty="0" err="1"/>
              <a:t>método</a:t>
            </a:r>
            <a:r>
              <a:rPr lang="en-US" altLang="en-US" dirty="0"/>
              <a:t>.</a:t>
            </a:r>
            <a:endParaRPr lang="en-US" altLang="en-US" b="1" dirty="0">
              <a:solidFill>
                <a:srgbClr val="F96161"/>
              </a:solidFill>
              <a:latin typeface="Cascadia Code" panose="00000509000000000000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BFA15B-252B-4B82-A1C2-8A52FC60F02E}"/>
              </a:ext>
            </a:extLst>
          </p:cNvPr>
          <p:cNvSpPr/>
          <p:nvPr/>
        </p:nvSpPr>
        <p:spPr>
          <a:xfrm>
            <a:off x="609600" y="3517031"/>
            <a:ext cx="603434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printTenNumbers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   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&lt;j){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b="1" dirty="0">
                <a:latin typeface="Cascadia Code" panose="00000509000000000000" pitchFamily="49" charset="0"/>
              </a:rPr>
              <a:t>void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66019"/>
            <a:ext cx="10972800" cy="26032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dirty="0"/>
              <a:t>Estos métodos no tienen un valor de retorno, y lo especificando con la palabra reservada </a:t>
            </a:r>
            <a:r>
              <a:rPr lang="es-MX" altLang="en-US" dirty="0" err="1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  <a:r>
              <a:rPr lang="es-MX" altLang="en-US" dirty="0"/>
              <a:t>.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BFA15B-252B-4B82-A1C2-8A52FC60F02E}"/>
              </a:ext>
            </a:extLst>
          </p:cNvPr>
          <p:cNvSpPr/>
          <p:nvPr/>
        </p:nvSpPr>
        <p:spPr>
          <a:xfrm>
            <a:off x="609600" y="2467651"/>
            <a:ext cx="603434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printTenNumbers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   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&lt;j){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0457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b="1" dirty="0">
                <a:latin typeface="Cascadia Code" panose="00000509000000000000" pitchFamily="49" charset="0"/>
              </a:rPr>
              <a:t>void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66019"/>
            <a:ext cx="9601200" cy="26032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dirty="0"/>
              <a:t>Estos métodos no tienen un valor de retorno, y lo especificando con la palabra reservada </a:t>
            </a:r>
            <a:r>
              <a:rPr lang="es-MX" altLang="en-US" dirty="0" err="1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  <a:r>
              <a:rPr lang="es-MX" altLang="en-US" dirty="0"/>
              <a:t>.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BFA15B-252B-4B82-A1C2-8A52FC60F02E}"/>
              </a:ext>
            </a:extLst>
          </p:cNvPr>
          <p:cNvSpPr/>
          <p:nvPr/>
        </p:nvSpPr>
        <p:spPr>
          <a:xfrm>
            <a:off x="609600" y="2476621"/>
            <a:ext cx="720700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printTenNumbers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&lt;j){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//never print bad luck numbers!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0078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Variables locales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77346"/>
            <a:ext cx="9531398" cy="215165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sz="2800" dirty="0"/>
              <a:t>Las variables declaradas dentro de un método son variables </a:t>
            </a:r>
            <a:r>
              <a:rPr lang="es-MX" altLang="en-US" sz="2800" i="1" dirty="0">
                <a:solidFill>
                  <a:srgbClr val="F96161"/>
                </a:solidFill>
              </a:rPr>
              <a:t>locales</a:t>
            </a:r>
            <a:r>
              <a:rPr lang="es-MX" altLang="en-US" sz="2800" i="1" dirty="0"/>
              <a:t>.</a:t>
            </a:r>
            <a:endParaRPr lang="en-US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Si </a:t>
            </a:r>
            <a:r>
              <a:rPr lang="en-US" altLang="en-US" sz="2800" dirty="0" err="1"/>
              <a:t>declaramos</a:t>
            </a:r>
            <a:r>
              <a:rPr lang="en-US" altLang="en-US" sz="2800" dirty="0"/>
              <a:t> dos variables con el </a:t>
            </a:r>
            <a:r>
              <a:rPr lang="en-US" altLang="en-US" sz="2800" dirty="0" err="1"/>
              <a:t>mismo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nombre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distintos</a:t>
            </a:r>
            <a:r>
              <a:rPr lang="en-US" altLang="en-US" sz="2800" dirty="0"/>
              <a:t> m</a:t>
            </a:r>
            <a:r>
              <a:rPr lang="es-MX" altLang="en-US" sz="2800" dirty="0" err="1"/>
              <a:t>étodos</a:t>
            </a:r>
            <a:r>
              <a:rPr lang="es-MX" altLang="en-US" sz="2800" dirty="0"/>
              <a:t>, son variables con contenido distinto.</a:t>
            </a:r>
            <a:endParaRPr lang="en-US" altLang="en-US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946C64-F1D8-4745-8075-DE10CB28965A}"/>
              </a:ext>
            </a:extLst>
          </p:cNvPr>
          <p:cNvSpPr/>
          <p:nvPr/>
        </p:nvSpPr>
        <p:spPr>
          <a:xfrm>
            <a:off x="609600" y="3429000"/>
            <a:ext cx="618092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1333210"/>
            <a:ext cx="9601200" cy="4792954"/>
          </a:xfrm>
        </p:spPr>
        <p:txBody>
          <a:bodyPr/>
          <a:lstStyle/>
          <a:p>
            <a:r>
              <a:rPr lang="es-MX" dirty="0"/>
              <a:t>Diseña un método sin </a:t>
            </a:r>
            <a:r>
              <a:rPr lang="es-MX" u="sng" dirty="0"/>
              <a:t>valor de retorno</a:t>
            </a:r>
            <a:r>
              <a:rPr lang="es-MX" dirty="0"/>
              <a:t> que reciba dos números enteros </a:t>
            </a:r>
            <a:r>
              <a:rPr lang="es-MX" b="1" dirty="0"/>
              <a:t>n1 </a:t>
            </a:r>
            <a:r>
              <a:rPr lang="es-MX" dirty="0"/>
              <a:t>y </a:t>
            </a:r>
            <a:r>
              <a:rPr lang="es-MX" b="1" dirty="0"/>
              <a:t>n2</a:t>
            </a:r>
            <a:r>
              <a:rPr lang="es-MX" dirty="0"/>
              <a:t>, los compare e imprima en consola el número mayor.</a:t>
            </a:r>
          </a:p>
          <a:p>
            <a:r>
              <a:rPr lang="es-MX" dirty="0"/>
              <a:t>Diseña un método con un </a:t>
            </a:r>
            <a:r>
              <a:rPr lang="es-MX" u="sng" dirty="0"/>
              <a:t>valor de retorno entero</a:t>
            </a:r>
            <a:r>
              <a:rPr lang="es-MX" dirty="0"/>
              <a:t> que reciba dos números enteros </a:t>
            </a:r>
            <a:r>
              <a:rPr lang="es-MX" b="1" dirty="0"/>
              <a:t>n1 </a:t>
            </a:r>
            <a:r>
              <a:rPr lang="es-MX" dirty="0"/>
              <a:t>y </a:t>
            </a:r>
            <a:r>
              <a:rPr lang="es-MX" b="1" dirty="0"/>
              <a:t>n2</a:t>
            </a:r>
            <a:r>
              <a:rPr lang="es-MX" dirty="0"/>
              <a:t> devuelva la multiplicación de ambos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632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56F2C-9A91-4CE4-80DC-4FC22F2D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41525"/>
            <a:ext cx="10363200" cy="1362075"/>
          </a:xfrm>
        </p:spPr>
        <p:txBody>
          <a:bodyPr/>
          <a:lstStyle/>
          <a:p>
            <a:r>
              <a:rPr lang="es-MX" dirty="0"/>
              <a:t>Ejercicios de repaso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981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B14C5-D03F-4FF7-B1C3-17892FE0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Exponente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BF958-465F-4C72-A406-E4D56734E4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Diseña un método de tipo </a:t>
            </a:r>
            <a:r>
              <a:rPr lang="es-MX" b="1" dirty="0" err="1"/>
              <a:t>void</a:t>
            </a:r>
            <a:r>
              <a:rPr lang="es-MX" dirty="0"/>
              <a:t> que reciba dos argumentos: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dirty="0" err="1">
                <a:latin typeface="Consolas" panose="020B0609020204030204" pitchFamily="49" charset="0"/>
              </a:rPr>
              <a:t>double</a:t>
            </a:r>
            <a:r>
              <a:rPr lang="es-MX" dirty="0">
                <a:latin typeface="Consolas" panose="020B0609020204030204" pitchFamily="49" charset="0"/>
              </a:rPr>
              <a:t> </a:t>
            </a:r>
            <a:r>
              <a:rPr lang="es-MX" dirty="0" err="1">
                <a:latin typeface="Consolas" panose="020B0609020204030204" pitchFamily="49" charset="0"/>
              </a:rPr>
              <a:t>num</a:t>
            </a:r>
            <a:r>
              <a:rPr lang="es-MX" dirty="0">
                <a:latin typeface="Consolas" panose="020B0609020204030204" pitchFamily="49" charset="0"/>
              </a:rPr>
              <a:t> </a:t>
            </a:r>
            <a:r>
              <a:rPr lang="es-MX" dirty="0">
                <a:sym typeface="Wingdings" panose="05000000000000000000" pitchFamily="2" charset="2"/>
              </a:rPr>
              <a:t> Número </a:t>
            </a:r>
            <a:endParaRPr lang="es-MX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dirty="0" err="1">
                <a:latin typeface="Consolas" panose="020B0609020204030204" pitchFamily="49" charset="0"/>
              </a:rPr>
              <a:t>int</a:t>
            </a:r>
            <a:r>
              <a:rPr lang="es-MX" dirty="0">
                <a:latin typeface="Consolas" panose="020B0609020204030204" pitchFamily="49" charset="0"/>
              </a:rPr>
              <a:t> </a:t>
            </a:r>
            <a:r>
              <a:rPr lang="es-MX" dirty="0" err="1">
                <a:latin typeface="Consolas" panose="020B0609020204030204" pitchFamily="49" charset="0"/>
              </a:rPr>
              <a:t>exp</a:t>
            </a:r>
            <a:r>
              <a:rPr lang="es-MX" dirty="0">
                <a:latin typeface="Consolas" panose="020B0609020204030204" pitchFamily="49" charset="0"/>
              </a:rPr>
              <a:t> </a:t>
            </a:r>
            <a:r>
              <a:rPr lang="es-MX" dirty="0">
                <a:sym typeface="Wingdings" panose="05000000000000000000" pitchFamily="2" charset="2"/>
              </a:rPr>
              <a:t> </a:t>
            </a:r>
            <a:r>
              <a:rPr lang="es-MX" dirty="0"/>
              <a:t>Exponente </a:t>
            </a:r>
            <a:endParaRPr lang="en-US" dirty="0"/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2A4780C8-A7A6-4E9C-A64D-31E2A8DC87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843881"/>
            <a:ext cx="5384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83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9C356-27CB-4D57-8267-AAC85AFC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un método?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C337F-3F58-4E66-87A4-797E8881D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1258172"/>
            <a:ext cx="11042754" cy="5030946"/>
          </a:xfrm>
        </p:spPr>
        <p:txBody>
          <a:bodyPr/>
          <a:lstStyle/>
          <a:p>
            <a:pPr algn="just"/>
            <a:r>
              <a:rPr lang="es-ES" sz="2800" dirty="0"/>
              <a:t>Un método es un conjunto de instrucciones agrupadas para realizar una operación.  Estas instrucciones se codifican fuera del </a:t>
            </a:r>
            <a:r>
              <a:rPr lang="es-ES" sz="28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main</a:t>
            </a:r>
            <a:r>
              <a:rPr lang="es-ES" sz="280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ES" sz="2800" dirty="0"/>
              <a:t>.</a:t>
            </a:r>
          </a:p>
          <a:p>
            <a:pPr algn="just"/>
            <a:endParaRPr lang="es-ES" sz="2800" dirty="0"/>
          </a:p>
          <a:p>
            <a:pPr algn="just"/>
            <a:r>
              <a:rPr lang="es-ES" sz="2800" dirty="0"/>
              <a:t>El objetivo de un método es agrupar acciones de tal manera que en un futuro puedan ser reutilizables.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Por ejemplo: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println</a:t>
            </a:r>
            <a:r>
              <a:rPr lang="es-E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() </a:t>
            </a:r>
            <a:r>
              <a:rPr lang="es-ES" sz="2400" dirty="0">
                <a:latin typeface="Cascadia Code" panose="00000509000000000000" pitchFamily="49" charset="0"/>
              </a:rPr>
              <a:t>de la clase </a:t>
            </a:r>
            <a:r>
              <a:rPr lang="es-ES" sz="2400" dirty="0" err="1">
                <a:latin typeface="Cascadia Code" panose="00000509000000000000" pitchFamily="49" charset="0"/>
              </a:rPr>
              <a:t>System.out</a:t>
            </a:r>
            <a:endParaRPr lang="es-ES" sz="2400" dirty="0">
              <a:latin typeface="Cascadia Code" panose="00000509000000000000" pitchFamily="49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nextLine</a:t>
            </a:r>
            <a:r>
              <a:rPr lang="es-E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() </a:t>
            </a:r>
            <a:r>
              <a:rPr lang="es-ES" sz="2400" dirty="0">
                <a:latin typeface="Cascadia Code" panose="00000509000000000000" pitchFamily="49" charset="0"/>
              </a:rPr>
              <a:t>de la clase Scanner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46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52973"/>
          </a:xfrm>
        </p:spPr>
        <p:txBody>
          <a:bodyPr/>
          <a:lstStyle/>
          <a:p>
            <a:r>
              <a:rPr lang="es-MX" sz="3600" b="1" dirty="0"/>
              <a:t>¿Para que nos sirven los métodos?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27612"/>
            <a:ext cx="10947400" cy="509855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MX" dirty="0"/>
              <a:t>Permiten reutilizar código en distintas partes.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Permiten generar código más limpio y entendible.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Nos ayudan a segmentar acciones de un programa en secciones lógicas.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Facilitan el mantenimiento.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3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E806CC9-6444-47C4-BB54-C9ECF7375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322271"/>
              </p:ext>
            </p:extLst>
          </p:nvPr>
        </p:nvGraphicFramePr>
        <p:xfrm>
          <a:off x="1770632" y="447698"/>
          <a:ext cx="4932642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2642">
                  <a:extLst>
                    <a:ext uri="{9D8B030D-6E8A-4147-A177-3AD203B41FA5}">
                      <a16:colId xmlns:a16="http://schemas.microsoft.com/office/drawing/2014/main" val="834561249"/>
                    </a:ext>
                  </a:extLst>
                </a:gridCol>
              </a:tblGrid>
              <a:tr h="517132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abcde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    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s1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fghij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s1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klmno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    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endParaRPr lang="en-US" sz="1600" b="1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4651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A1AE2BE-07C4-45B3-A6B8-13280DAB9AEA}"/>
              </a:ext>
            </a:extLst>
          </p:cNvPr>
          <p:cNvSpPr txBox="1"/>
          <p:nvPr/>
        </p:nvSpPr>
        <p:spPr>
          <a:xfrm>
            <a:off x="7261687" y="1284349"/>
            <a:ext cx="97024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0000509000000000000" pitchFamily="49" charset="0"/>
              </a:rPr>
              <a:t>ace</a:t>
            </a:r>
          </a:p>
          <a:p>
            <a:r>
              <a:rPr lang="en-US" dirty="0" err="1">
                <a:solidFill>
                  <a:schemeClr val="bg1"/>
                </a:solidFill>
                <a:latin typeface="Cascadia Code" panose="00000509000000000000" pitchFamily="49" charset="0"/>
              </a:rPr>
              <a:t>fhj</a:t>
            </a:r>
            <a:endParaRPr lang="en-US" dirty="0">
              <a:solidFill>
                <a:schemeClr val="bg1"/>
              </a:solidFill>
              <a:latin typeface="Cascadia Code" panose="00000509000000000000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ascadia Code" panose="00000509000000000000" pitchFamily="49" charset="0"/>
              </a:rPr>
              <a:t>kmo</a:t>
            </a:r>
            <a:endParaRPr lang="en-US" dirty="0">
              <a:solidFill>
                <a:schemeClr val="bg1"/>
              </a:solidFill>
              <a:latin typeface="Cascadia Code" panose="000005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10B47-471D-4CC4-BA80-63A5FE693D7E}"/>
              </a:ext>
            </a:extLst>
          </p:cNvPr>
          <p:cNvSpPr txBox="1"/>
          <p:nvPr/>
        </p:nvSpPr>
        <p:spPr>
          <a:xfrm>
            <a:off x="7212825" y="852548"/>
            <a:ext cx="166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+mn-lt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C69D64-BCB9-474B-97BD-F47BEE71D75A}"/>
              </a:ext>
            </a:extLst>
          </p:cNvPr>
          <p:cNvSpPr txBox="1"/>
          <p:nvPr/>
        </p:nvSpPr>
        <p:spPr>
          <a:xfrm>
            <a:off x="6759114" y="4593299"/>
            <a:ext cx="3662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96161"/>
                </a:solidFill>
                <a:latin typeface="+mn-lt"/>
              </a:rPr>
              <a:t>¿Es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eficiente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repetir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3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veces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el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mismo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loop?</a:t>
            </a:r>
          </a:p>
        </p:txBody>
      </p:sp>
      <p:pic>
        <p:nvPicPr>
          <p:cNvPr id="10" name="Graphic 9" descr="Exclamation mark">
            <a:extLst>
              <a:ext uri="{FF2B5EF4-FFF2-40B4-BE49-F238E27FC236}">
                <a16:creationId xmlns:a16="http://schemas.microsoft.com/office/drawing/2014/main" id="{ED7563D6-26D8-481A-87FF-38075CC92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4130" y="37576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6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A96E-C0EF-4605-966E-7364939D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2214"/>
            <a:ext cx="8229600" cy="1143000"/>
          </a:xfrm>
        </p:spPr>
        <p:txBody>
          <a:bodyPr/>
          <a:lstStyle/>
          <a:p>
            <a:r>
              <a:rPr lang="es-MX" dirty="0"/>
              <a:t>DRY (</a:t>
            </a:r>
            <a:r>
              <a:rPr lang="es-MX" dirty="0" err="1"/>
              <a:t>Don’t</a:t>
            </a:r>
            <a:r>
              <a:rPr lang="es-MX" dirty="0"/>
              <a:t> </a:t>
            </a:r>
            <a:r>
              <a:rPr lang="es-MX" dirty="0" err="1"/>
              <a:t>repeat</a:t>
            </a:r>
            <a:r>
              <a:rPr lang="es-MX" dirty="0"/>
              <a:t> </a:t>
            </a:r>
            <a:r>
              <a:rPr lang="es-MX" dirty="0" err="1"/>
              <a:t>youself</a:t>
            </a:r>
            <a:r>
              <a:rPr lang="es-MX" dirty="0"/>
              <a:t>)</a:t>
            </a:r>
            <a:endParaRPr lang="en-US" dirty="0"/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5C1F7036-54EB-46DC-A112-8487CA2E7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7"/>
          <a:stretch/>
        </p:blipFill>
        <p:spPr>
          <a:xfrm>
            <a:off x="3797785" y="1107184"/>
            <a:ext cx="4596430" cy="4122637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F254373-D772-48B3-BB83-13CD4692D2E8}"/>
              </a:ext>
            </a:extLst>
          </p:cNvPr>
          <p:cNvSpPr txBox="1">
            <a:spLocks/>
          </p:cNvSpPr>
          <p:nvPr/>
        </p:nvSpPr>
        <p:spPr bwMode="auto">
          <a:xfrm>
            <a:off x="1981200" y="53221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9616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MX" sz="3200" kern="0" dirty="0" err="1"/>
              <a:t>Repetition</a:t>
            </a:r>
            <a:r>
              <a:rPr lang="es-MX" sz="3200" kern="0" dirty="0"/>
              <a:t> </a:t>
            </a:r>
            <a:r>
              <a:rPr lang="es-MX" sz="3200" kern="0" dirty="0" err="1"/>
              <a:t>is</a:t>
            </a:r>
            <a:r>
              <a:rPr lang="es-MX" sz="3200" kern="0" dirty="0"/>
              <a:t> </a:t>
            </a:r>
            <a:r>
              <a:rPr lang="es-MX" sz="3200" kern="0" dirty="0" err="1"/>
              <a:t>the</a:t>
            </a:r>
            <a:r>
              <a:rPr lang="es-MX" sz="3200" kern="0" dirty="0"/>
              <a:t> </a:t>
            </a:r>
            <a:r>
              <a:rPr lang="es-MX" sz="3200" kern="0" dirty="0" err="1"/>
              <a:t>root</a:t>
            </a:r>
            <a:r>
              <a:rPr lang="es-MX" sz="3200" kern="0" dirty="0"/>
              <a:t> </a:t>
            </a:r>
            <a:r>
              <a:rPr lang="es-MX" sz="3200" kern="0" dirty="0" err="1"/>
              <a:t>of</a:t>
            </a:r>
            <a:r>
              <a:rPr lang="es-MX" sz="3200" kern="0" dirty="0"/>
              <a:t> </a:t>
            </a:r>
            <a:r>
              <a:rPr lang="es-MX" sz="3200" kern="0" dirty="0" err="1"/>
              <a:t>all</a:t>
            </a:r>
            <a:r>
              <a:rPr lang="es-MX" sz="3200" kern="0" dirty="0"/>
              <a:t> software </a:t>
            </a:r>
            <a:r>
              <a:rPr lang="es-MX" sz="3200" kern="0" dirty="0" err="1"/>
              <a:t>evil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86506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16A442-833B-4676-942A-CB0F2DB369B1}"/>
              </a:ext>
            </a:extLst>
          </p:cNvPr>
          <p:cNvSpPr/>
          <p:nvPr/>
        </p:nvSpPr>
        <p:spPr>
          <a:xfrm>
            <a:off x="2434911" y="692780"/>
            <a:ext cx="5741174" cy="24314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 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(i%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   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charAt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A072A4-8435-4201-A04B-31936B290AF0}"/>
              </a:ext>
            </a:extLst>
          </p:cNvPr>
          <p:cNvSpPr/>
          <p:nvPr/>
        </p:nvSpPr>
        <p:spPr>
          <a:xfrm>
            <a:off x="2434911" y="3124215"/>
            <a:ext cx="5741174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abcde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s1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fghij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s1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klmno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1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977D-07E5-438B-AB9D-4D081D7A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Sintaxis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0315-FC7D-4416-A9B2-D5B9F92D0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120" y="1239839"/>
            <a:ext cx="8812399" cy="1723431"/>
          </a:xfrm>
          <a:solidFill>
            <a:schemeClr val="tx1"/>
          </a:solidFill>
        </p:spPr>
        <p:txBody>
          <a:bodyPr/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return_type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methodName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parameter1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parameter2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...){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 CODE TO BE EXECUTED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24D067-C4E7-4A98-AF06-51AFDD8A9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75636"/>
            <a:ext cx="10972800" cy="309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2400" dirty="0" err="1">
                <a:solidFill>
                  <a:srgbClr val="4EC9B0"/>
                </a:solidFill>
                <a:latin typeface="Consolas" panose="020B0609020204030204" pitchFamily="49" charset="0"/>
              </a:rPr>
              <a:t>return_type</a:t>
            </a:r>
            <a:r>
              <a:rPr lang="en-US" sz="2400" dirty="0">
                <a:solidFill>
                  <a:srgbClr val="4EC9B0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/>
              <a:t>Tipo de </a:t>
            </a:r>
            <a:r>
              <a:rPr lang="en-US" sz="2400" dirty="0" err="1"/>
              <a:t>dato</a:t>
            </a:r>
            <a:r>
              <a:rPr lang="en-US" sz="2400" dirty="0"/>
              <a:t> que </a:t>
            </a:r>
            <a:r>
              <a:rPr lang="en-US" sz="2400" dirty="0" err="1"/>
              <a:t>va</a:t>
            </a:r>
            <a:r>
              <a:rPr lang="en-US" sz="2400" dirty="0"/>
              <a:t> a </a:t>
            </a:r>
            <a:r>
              <a:rPr lang="en-US" sz="2400" dirty="0" err="1"/>
              <a:t>retornar</a:t>
            </a:r>
            <a:r>
              <a:rPr lang="en-US" sz="2400" dirty="0"/>
              <a:t> el </a:t>
            </a:r>
            <a:r>
              <a:rPr lang="en-US" sz="2400" dirty="0" err="1"/>
              <a:t>método</a:t>
            </a:r>
            <a:r>
              <a:rPr lang="en-US" sz="2400" dirty="0"/>
              <a:t>. </a:t>
            </a:r>
            <a:r>
              <a:rPr lang="en-US" sz="2400" dirty="0" err="1"/>
              <a:t>Puede</a:t>
            </a:r>
            <a:r>
              <a:rPr lang="en-US" sz="2400" dirty="0"/>
              <a:t> ser un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int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char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String</a:t>
            </a:r>
            <a:r>
              <a:rPr lang="en-US" sz="2400" dirty="0"/>
              <a:t> o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  <a:r>
              <a:rPr lang="en-US" sz="2400" dirty="0"/>
              <a:t>.</a:t>
            </a:r>
            <a:endParaRPr lang="en-US" sz="2400" dirty="0">
              <a:solidFill>
                <a:srgbClr val="4EC9B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methodName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Nombre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identificador</a:t>
            </a:r>
            <a:r>
              <a:rPr lang="en-US" sz="2400" dirty="0">
                <a:sym typeface="Wingdings" panose="05000000000000000000" pitchFamily="2" charset="2"/>
              </a:rPr>
              <a:t> del </a:t>
            </a:r>
            <a:r>
              <a:rPr lang="en-US" sz="2400" dirty="0" err="1">
                <a:sym typeface="Wingdings" panose="05000000000000000000" pitchFamily="2" charset="2"/>
              </a:rPr>
              <a:t>método</a:t>
            </a:r>
            <a:r>
              <a:rPr lang="en-US" sz="2400" dirty="0">
                <a:sym typeface="Wingdings" panose="05000000000000000000" pitchFamily="2" charset="2"/>
              </a:rPr>
              <a:t>. Debe </a:t>
            </a:r>
            <a:r>
              <a:rPr lang="en-US" sz="2400" dirty="0" err="1">
                <a:sym typeface="Wingdings" panose="05000000000000000000" pitchFamily="2" charset="2"/>
              </a:rPr>
              <a:t>cumplir</a:t>
            </a:r>
            <a:r>
              <a:rPr lang="en-US" sz="2400" dirty="0">
                <a:sym typeface="Wingdings" panose="05000000000000000000" pitchFamily="2" charset="2"/>
              </a:rPr>
              <a:t> con </a:t>
            </a:r>
            <a:r>
              <a:rPr lang="en-US" sz="2400" dirty="0" err="1">
                <a:sym typeface="Wingdings" panose="05000000000000000000" pitchFamily="2" charset="2"/>
              </a:rPr>
              <a:t>todas</a:t>
            </a:r>
            <a:r>
              <a:rPr lang="en-US" sz="2400" dirty="0">
                <a:sym typeface="Wingdings" panose="05000000000000000000" pitchFamily="2" charset="2"/>
              </a:rPr>
              <a:t> las </a:t>
            </a:r>
            <a:r>
              <a:rPr lang="en-US" sz="2400" dirty="0" err="1">
                <a:sym typeface="Wingdings" panose="05000000000000000000" pitchFamily="2" charset="2"/>
              </a:rPr>
              <a:t>reglas</a:t>
            </a:r>
            <a:r>
              <a:rPr lang="en-US" sz="2400" dirty="0">
                <a:sym typeface="Wingdings" panose="05000000000000000000" pitchFamily="2" charset="2"/>
              </a:rPr>
              <a:t> de los </a:t>
            </a:r>
            <a:r>
              <a:rPr lang="en-US" sz="2400" dirty="0" err="1">
                <a:sym typeface="Wingdings" panose="05000000000000000000" pitchFamily="2" charset="2"/>
              </a:rPr>
              <a:t>nombres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válidos</a:t>
            </a:r>
            <a:r>
              <a:rPr lang="en-US" sz="2400" dirty="0">
                <a:sym typeface="Wingdings" panose="05000000000000000000" pitchFamily="2" charset="2"/>
              </a:rPr>
              <a:t> de </a:t>
            </a:r>
            <a:r>
              <a:rPr lang="en-US" sz="2400" dirty="0" err="1">
                <a:sym typeface="Wingdings" panose="05000000000000000000" pitchFamily="2" charset="2"/>
              </a:rPr>
              <a:t>identificadores</a:t>
            </a:r>
            <a:r>
              <a:rPr lang="en-US" sz="2400" dirty="0">
                <a:sym typeface="Wingdings" panose="05000000000000000000" pitchFamily="2" charset="2"/>
              </a:rPr>
              <a:t>. </a:t>
            </a:r>
            <a:r>
              <a:rPr lang="en-US" sz="2400" u="sng" dirty="0">
                <a:sym typeface="Wingdings" panose="05000000000000000000" pitchFamily="2" charset="2"/>
              </a:rPr>
              <a:t>Es </a:t>
            </a:r>
            <a:r>
              <a:rPr lang="en-US" sz="2400" u="sng" dirty="0" err="1">
                <a:sym typeface="Wingdings" panose="05000000000000000000" pitchFamily="2" charset="2"/>
              </a:rPr>
              <a:t>buena</a:t>
            </a:r>
            <a:r>
              <a:rPr lang="en-US" sz="2400" u="sng" dirty="0">
                <a:sym typeface="Wingdings" panose="05000000000000000000" pitchFamily="2" charset="2"/>
              </a:rPr>
              <a:t> </a:t>
            </a:r>
            <a:r>
              <a:rPr lang="en-US" sz="2400" u="sng" dirty="0" err="1">
                <a:sym typeface="Wingdings" panose="05000000000000000000" pitchFamily="2" charset="2"/>
              </a:rPr>
              <a:t>práctica</a:t>
            </a:r>
            <a:r>
              <a:rPr lang="en-US" sz="2400" u="sng" dirty="0">
                <a:sym typeface="Wingdings" panose="05000000000000000000" pitchFamily="2" charset="2"/>
              </a:rPr>
              <a:t> </a:t>
            </a:r>
            <a:r>
              <a:rPr lang="en-US" sz="2400" u="sng" dirty="0" err="1">
                <a:sym typeface="Wingdings" panose="05000000000000000000" pitchFamily="2" charset="2"/>
              </a:rPr>
              <a:t>hacerlos</a:t>
            </a:r>
            <a:r>
              <a:rPr lang="en-US" sz="2400" u="sng" dirty="0">
                <a:sym typeface="Wingdings" panose="05000000000000000000" pitchFamily="2" charset="2"/>
              </a:rPr>
              <a:t> </a:t>
            </a:r>
            <a:r>
              <a:rPr lang="en-US" sz="2400" u="sng" dirty="0" err="1">
                <a:sym typeface="Wingdings" panose="05000000000000000000" pitchFamily="2" charset="2"/>
              </a:rPr>
              <a:t>nombres</a:t>
            </a:r>
            <a:r>
              <a:rPr lang="en-US" sz="2400" u="sng" dirty="0">
                <a:sym typeface="Wingdings" panose="05000000000000000000" pitchFamily="2" charset="2"/>
              </a:rPr>
              <a:t> de </a:t>
            </a:r>
            <a:r>
              <a:rPr lang="en-US" sz="2400" u="sng" dirty="0" err="1">
                <a:sym typeface="Wingdings" panose="05000000000000000000" pitchFamily="2" charset="2"/>
              </a:rPr>
              <a:t>verbos</a:t>
            </a:r>
            <a:r>
              <a:rPr lang="en-US" sz="2400" u="sng" dirty="0">
                <a:sym typeface="Wingdings" panose="05000000000000000000" pitchFamily="2" charset="2"/>
              </a:rPr>
              <a:t> o </a:t>
            </a:r>
            <a:r>
              <a:rPr lang="en-US" sz="2400" u="sng" dirty="0" err="1">
                <a:sym typeface="Wingdings" panose="05000000000000000000" pitchFamily="2" charset="2"/>
              </a:rPr>
              <a:t>acciones</a:t>
            </a:r>
            <a:r>
              <a:rPr lang="en-US" sz="2400" u="sng" dirty="0">
                <a:sym typeface="Wingdings" panose="05000000000000000000" pitchFamily="2" charset="2"/>
              </a:rPr>
              <a:t>.</a:t>
            </a:r>
            <a:endParaRPr lang="en-US" sz="24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parameter# </a:t>
            </a:r>
            <a:r>
              <a:rPr lang="en-US" sz="2400" dirty="0"/>
              <a:t>Tipo de </a:t>
            </a:r>
            <a:r>
              <a:rPr lang="en-US" sz="2400" dirty="0" err="1"/>
              <a:t>dato</a:t>
            </a:r>
            <a:r>
              <a:rPr lang="en-US" sz="2400" dirty="0"/>
              <a:t> </a:t>
            </a:r>
            <a:r>
              <a:rPr lang="en-US" sz="2400" dirty="0" err="1"/>
              <a:t>recibido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parámetro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int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char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String</a:t>
            </a:r>
            <a:r>
              <a:rPr lang="en-US" sz="2400" dirty="0"/>
              <a:t> y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nombre</a:t>
            </a:r>
            <a:r>
              <a:rPr lang="en-US" sz="2400" dirty="0"/>
              <a:t> </a:t>
            </a:r>
            <a:r>
              <a:rPr lang="en-US" sz="2400" dirty="0" err="1"/>
              <a:t>identificador</a:t>
            </a:r>
            <a:r>
              <a:rPr lang="en-US" sz="2400" dirty="0"/>
              <a:t>.</a:t>
            </a:r>
            <a:endParaRPr lang="en-US" altLang="en-US" sz="2400" kern="0" dirty="0">
              <a:solidFill>
                <a:srgbClr val="F96161"/>
              </a:solidFill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20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Parámetros</a:t>
            </a:r>
            <a:r>
              <a:rPr lang="en-US" altLang="en-US" dirty="0"/>
              <a:t> de entrada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1258173"/>
            <a:ext cx="10972799" cy="2403073"/>
          </a:xfrm>
        </p:spPr>
        <p:txBody>
          <a:bodyPr/>
          <a:lstStyle/>
          <a:p>
            <a:pPr algn="just"/>
            <a:r>
              <a:rPr lang="es-MX" sz="2400" dirty="0"/>
              <a:t>Un método puede recibir información desde donde está siendo invocado. </a:t>
            </a:r>
            <a:r>
              <a:rPr lang="es-MX" sz="2400" u="sng" dirty="0">
                <a:solidFill>
                  <a:srgbClr val="F96161"/>
                </a:solidFill>
              </a:rPr>
              <a:t>La información que es enviada a un método se denomina parámetro. </a:t>
            </a:r>
          </a:p>
          <a:p>
            <a:pPr algn="just"/>
            <a:r>
              <a:rPr lang="es-MX" sz="2400" dirty="0"/>
              <a:t>Cada parámetro debe ir acompañado de su tipo de dato y un identificador. Cuando incluimos más de 1 parámetro, los separamos por comas.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09597" y="3438506"/>
            <a:ext cx="7535075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doSomething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(p1+p2+p3);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7A385-B240-4F97-98BA-280BA4FA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7" y="5138163"/>
            <a:ext cx="109727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400" kern="0" dirty="0">
                <a:solidFill>
                  <a:srgbClr val="F96161"/>
                </a:solidFill>
                <a:latin typeface="+mj-lt"/>
              </a:rPr>
              <a:t>Dentro del bloque que abarca el método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doSomething</a:t>
            </a:r>
            <a:r>
              <a:rPr lang="es-MX" sz="2400" kern="0" dirty="0">
                <a:solidFill>
                  <a:srgbClr val="F96161"/>
                </a:solidFill>
                <a:latin typeface="+mj-lt"/>
              </a:rPr>
              <a:t>, estamos declarando 3 parámetros: p1, p2 y p3. </a:t>
            </a:r>
            <a:endParaRPr lang="en-US" sz="2400" kern="0" dirty="0">
              <a:solidFill>
                <a:srgbClr val="F9616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5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Invocar</a:t>
            </a:r>
            <a:r>
              <a:rPr lang="en-US" altLang="en-US" dirty="0"/>
              <a:t> un </a:t>
            </a:r>
            <a:r>
              <a:rPr lang="en-US" altLang="en-US" dirty="0" err="1"/>
              <a:t>método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1258173"/>
            <a:ext cx="10972799" cy="1296564"/>
          </a:xfrm>
        </p:spPr>
        <p:txBody>
          <a:bodyPr/>
          <a:lstStyle/>
          <a:p>
            <a:pPr algn="just"/>
            <a:r>
              <a:rPr lang="es-MX" sz="2400" dirty="0"/>
              <a:t>Para hacer uso de un método, debemos </a:t>
            </a:r>
            <a:r>
              <a:rPr lang="es-MX" sz="2400" u="sng" dirty="0">
                <a:solidFill>
                  <a:srgbClr val="F96161"/>
                </a:solidFill>
              </a:rPr>
              <a:t>invocarlo</a:t>
            </a:r>
            <a:r>
              <a:rPr lang="es-MX" sz="2400" dirty="0"/>
              <a:t>. Invocar un método es la acción de llamar un método para ejecutar el código que se encuentra dentro.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09597" y="2552840"/>
            <a:ext cx="8173759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doubleTest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doubleTest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d1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"%.2f"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d1);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strDouble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7A385-B240-4F97-98BA-280BA4FA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" y="5138163"/>
            <a:ext cx="10972798" cy="1227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400" kern="0" dirty="0">
                <a:solidFill>
                  <a:srgbClr val="F96161"/>
                </a:solidFill>
                <a:latin typeface="+mj-lt"/>
              </a:rPr>
              <a:t>En el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main</a:t>
            </a:r>
            <a:r>
              <a:rPr lang="es-MX" sz="2400" kern="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MX" sz="2400" kern="0" dirty="0">
                <a:solidFill>
                  <a:srgbClr val="F96161"/>
                </a:solidFill>
                <a:latin typeface="+mj-lt"/>
              </a:rPr>
              <a:t>, podemos observar que se invoca el método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printFormattedDouble</a:t>
            </a:r>
            <a:r>
              <a:rPr lang="es-MX" sz="2400" kern="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MX" sz="2400" kern="0" dirty="0">
                <a:solidFill>
                  <a:srgbClr val="F96161"/>
                </a:solidFill>
                <a:latin typeface="+mj-lt"/>
              </a:rPr>
              <a:t>, enviando como parámetro el valor de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Math.PI</a:t>
            </a:r>
            <a:endParaRPr lang="en-US" sz="2400" kern="0" dirty="0">
              <a:solidFill>
                <a:srgbClr val="F96161"/>
              </a:solidFill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345442"/>
      </p:ext>
    </p:extLst>
  </p:cSld>
  <p:clrMapOvr>
    <a:masterClrMapping/>
  </p:clrMapOvr>
</p:sld>
</file>

<file path=ppt/theme/theme1.xml><?xml version="1.0" encoding="utf-8"?>
<a:theme xmlns:a="http://schemas.openxmlformats.org/drawingml/2006/main" name="1_Savitch4Template">
  <a:themeElements>
    <a:clrScheme name="Custom 3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2A4A75"/>
      </a:hlink>
      <a:folHlink>
        <a:srgbClr val="7C9FCF"/>
      </a:folHlink>
    </a:clrScheme>
    <a:fontScheme name="Custom 3">
      <a:majorFont>
        <a:latin typeface="Balo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vitch4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1955</TotalTime>
  <Words>1526</Words>
  <Application>Microsoft Office PowerPoint</Application>
  <PresentationFormat>Widescreen</PresentationFormat>
  <Paragraphs>173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Source Sans Pro</vt:lpstr>
      <vt:lpstr>Cascadia Code</vt:lpstr>
      <vt:lpstr>Wingdings</vt:lpstr>
      <vt:lpstr>Baloo</vt:lpstr>
      <vt:lpstr>Arial</vt:lpstr>
      <vt:lpstr>Consolas</vt:lpstr>
      <vt:lpstr>Courier New</vt:lpstr>
      <vt:lpstr>1_Savitch4Template</vt:lpstr>
      <vt:lpstr>Módulo 0 Métodos y subrutinas</vt:lpstr>
      <vt:lpstr>¿Qué es un método?</vt:lpstr>
      <vt:lpstr>¿Para que nos sirven los métodos?</vt:lpstr>
      <vt:lpstr>PowerPoint Presentation</vt:lpstr>
      <vt:lpstr>DRY (Don’t repeat youself)</vt:lpstr>
      <vt:lpstr>PowerPoint Presentation</vt:lpstr>
      <vt:lpstr>Sintaxis</vt:lpstr>
      <vt:lpstr>Parámetros de entrada</vt:lpstr>
      <vt:lpstr>Invocar un método</vt:lpstr>
      <vt:lpstr>Invocar un método</vt:lpstr>
      <vt:lpstr>Métodos con valor de retorno</vt:lpstr>
      <vt:lpstr>Métodos con valor de retorno</vt:lpstr>
      <vt:lpstr>Métodos void</vt:lpstr>
      <vt:lpstr>Métodos void</vt:lpstr>
      <vt:lpstr>Métodos void</vt:lpstr>
      <vt:lpstr>Variables locales</vt:lpstr>
      <vt:lpstr>Ejemplo</vt:lpstr>
      <vt:lpstr>Ejercicios de repaso</vt:lpstr>
      <vt:lpstr>Exponente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 and Methods</dc:title>
  <dc:creator>Steve Armstrong</dc:creator>
  <cp:lastModifiedBy>Omar Eduardo Acosta Ramos</cp:lastModifiedBy>
  <cp:revision>175</cp:revision>
  <cp:lastPrinted>2009-02-22T23:27:07Z</cp:lastPrinted>
  <dcterms:created xsi:type="dcterms:W3CDTF">2007-09-23T00:21:45Z</dcterms:created>
  <dcterms:modified xsi:type="dcterms:W3CDTF">2021-01-14T13:55:53Z</dcterms:modified>
</cp:coreProperties>
</file>